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3F3A82-7720-4830-A62A-08D783790B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234595A-065A-478D-BD8F-9D908C960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7CD25E6-E94B-4493-BDE3-BEC2A0F0E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2019-05-21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A35A671-84C1-498E-A7D3-3E45CBE4D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821D446-7507-4D9F-97E5-811716382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6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A7DD28-0BFD-4306-AE03-61DF03549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3622AAB-5885-423D-80F0-69640803E6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7DBAC5E-1313-47F5-B6BF-051F5FAAE8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C373F6A-2420-4F7C-9AD3-CFD94908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2019-05-21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142858A-A974-454B-AB4C-793782E0E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9589ADD-DDD8-48FA-9EC5-4FDBFEBF3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014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30E0F5-EC63-4FEB-9E29-8718CE063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7DCE78B-4D35-4E5C-B049-3404C923E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7ACCFC6-BFB3-4C76-A67C-55A55F0A1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2019-05-21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272C0D5-2256-41DF-A370-DE8A4599E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C7ACACE-C6F4-4E2E-AC24-7C0171081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5836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75B562B-564A-4DA0-93C7-E0D335A153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87C19AB-4E1E-4974-9750-D698DE311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0D925DA-E5D6-48A9-B19D-07FD46BAD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2019-05-21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83ACF01-3C48-46A7-A6D4-0302FE5BD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3CFD3B2-3217-447B-BBD3-D22CDA41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122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E49C82-BA69-4F29-8B8A-7F592A6F7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5D60E75-1711-4FFF-841E-D4C3510C8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BBC16C0-2CF1-417E-BF1F-718D17AB5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2019-05-21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4D4220-7118-405B-B5A0-41C5E07B4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6EB6C1-0DC9-47A3-9844-CA1C331E3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8372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3E07A3-99B7-4869-B0BD-9D696157C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A190AC0-403D-486A-90B4-2566305BD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BB73E4-11D3-4756-914A-67C90A293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2019-05-21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96D2F65-6982-47A0-8184-CBB952C1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FA109C-E4DC-4B69-BE33-93B505B8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786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EEDE7A-4CA6-43C5-96D9-EAD32A1DB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CCAEE94-92F2-4739-85AC-68015E95A1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25777E0-E26A-4B96-9997-C771979E84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5E510B0-3EBE-4C07-96CF-427754007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2019-05-21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0C7576C-80A9-4BF8-AA4E-2D4C47034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558A4AC-A16C-4BCB-B18A-58A1C9686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220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4CBC84-881C-4219-93AE-979E85F92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9B127F6-CF89-4F15-B2B7-A4A2BFD3FA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30BB710-415D-4FF1-839D-2F30B3F7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E38E1C4-110D-4B1E-BEDC-507BE6DE39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2BD9A28-F2DB-4C40-808E-E3D6D76460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62AE7D50-D3CC-46D2-B91C-C031FA5EC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2019-05-21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5FA72D83-3032-431C-A248-955F68776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FC36E95-38DD-4A54-BA60-99BF18301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1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7C5891-E9CA-4165-8FBF-4A8682308E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1993"/>
            <a:ext cx="10515600" cy="57292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algn="ctr"/>
            <a:r>
              <a:rPr lang="pl-PL" sz="1600" b="1" dirty="0"/>
              <a:t>Tytuł osi priorytetowej</a:t>
            </a:r>
            <a:br>
              <a:rPr lang="pl-PL" sz="1600" b="1" dirty="0"/>
            </a:br>
            <a:r>
              <a:rPr lang="pl-PL" sz="1600" b="1" dirty="0"/>
              <a:t>druga linijka</a:t>
            </a:r>
          </a:p>
        </p:txBody>
      </p:sp>
      <p:sp>
        <p:nvSpPr>
          <p:cNvPr id="6" name="pole tekstowe 3">
            <a:extLst>
              <a:ext uri="{FF2B5EF4-FFF2-40B4-BE49-F238E27FC236}">
                <a16:creationId xmlns:a16="http://schemas.microsoft.com/office/drawing/2014/main" id="{A70B6BB6-1C9A-43A1-9480-5EFB9FB1C993}"/>
              </a:ext>
            </a:extLst>
          </p:cNvPr>
          <p:cNvSpPr txBox="1"/>
          <p:nvPr userDrawn="1"/>
        </p:nvSpPr>
        <p:spPr>
          <a:xfrm>
            <a:off x="323205" y="736847"/>
            <a:ext cx="1965994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100" b="1" dirty="0"/>
              <a:t>Potrzeby społeczno-gospodarcze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2E29F2B-C69E-4059-9510-FA02E41EAD32}"/>
              </a:ext>
            </a:extLst>
          </p:cNvPr>
          <p:cNvSpPr txBox="1"/>
          <p:nvPr userDrawn="1"/>
        </p:nvSpPr>
        <p:spPr>
          <a:xfrm>
            <a:off x="2450100" y="736847"/>
            <a:ext cx="1799370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8A02B5E3-EE9F-463D-9FCA-8BA127F2EC17}"/>
              </a:ext>
            </a:extLst>
          </p:cNvPr>
          <p:cNvSpPr txBox="1"/>
          <p:nvPr userDrawn="1"/>
        </p:nvSpPr>
        <p:spPr>
          <a:xfrm>
            <a:off x="4410371" y="737763"/>
            <a:ext cx="3524250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Produkt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F4D12ED3-14CE-4876-AEAC-DD83D4A6C45A}"/>
              </a:ext>
            </a:extLst>
          </p:cNvPr>
          <p:cNvSpPr txBox="1"/>
          <p:nvPr userDrawn="1"/>
        </p:nvSpPr>
        <p:spPr>
          <a:xfrm>
            <a:off x="8095522" y="736847"/>
            <a:ext cx="1723687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Rezultat strategiczny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35FD6CF-ED3C-461B-8B1C-25819267283A}"/>
              </a:ext>
            </a:extLst>
          </p:cNvPr>
          <p:cNvSpPr txBox="1"/>
          <p:nvPr userDrawn="1"/>
        </p:nvSpPr>
        <p:spPr>
          <a:xfrm>
            <a:off x="9985385" y="736847"/>
            <a:ext cx="1883410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Czynniki zewnętrzne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0372DDCF-D1FA-4563-AF2E-CD19174A39AD}"/>
              </a:ext>
            </a:extLst>
          </p:cNvPr>
          <p:cNvSpPr txBox="1"/>
          <p:nvPr userDrawn="1"/>
        </p:nvSpPr>
        <p:spPr>
          <a:xfrm>
            <a:off x="9664725" y="6138077"/>
            <a:ext cx="2571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</a:t>
            </a:r>
            <a:r>
              <a:rPr lang="pl-PL" sz="800" b="1" dirty="0">
                <a:solidFill>
                  <a:schemeClr val="accent3"/>
                </a:solidFill>
              </a:rPr>
              <a:t>       </a:t>
            </a:r>
            <a:r>
              <a:rPr lang="pl-PL" sz="800" b="1" dirty="0">
                <a:solidFill>
                  <a:schemeClr val="bg1">
                    <a:lumMod val="50000"/>
                  </a:schemeClr>
                </a:solidFill>
              </a:rPr>
              <a:t>Zmiana w zakresie działań, typu interwencji wskaźników Programu 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6BE9587-D16A-4288-B08E-457BA315DD0F}"/>
              </a:ext>
            </a:extLst>
          </p:cNvPr>
          <p:cNvSpPr txBox="1"/>
          <p:nvPr userDrawn="1"/>
        </p:nvSpPr>
        <p:spPr>
          <a:xfrm>
            <a:off x="9664725" y="6477547"/>
            <a:ext cx="252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       Zmiana w zakresie problemów diagnozowanych na etapie przygotowania Programu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353E2733-A277-4022-ABD9-106C15F581DE}"/>
              </a:ext>
            </a:extLst>
          </p:cNvPr>
          <p:cNvSpPr/>
          <p:nvPr userDrawn="1"/>
        </p:nvSpPr>
        <p:spPr>
          <a:xfrm>
            <a:off x="9786979" y="6197601"/>
            <a:ext cx="315809" cy="7482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3AD8186C-717F-40F9-9A3D-8F1045846324}"/>
              </a:ext>
            </a:extLst>
          </p:cNvPr>
          <p:cNvSpPr/>
          <p:nvPr userDrawn="1"/>
        </p:nvSpPr>
        <p:spPr>
          <a:xfrm>
            <a:off x="9792483" y="6536155"/>
            <a:ext cx="304800" cy="7774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533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7C5891-E9CA-4165-8FBF-4A8682308E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1993"/>
            <a:ext cx="10515600" cy="57292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algn="ctr"/>
            <a:r>
              <a:rPr lang="pl-PL" sz="1600" b="1" dirty="0"/>
              <a:t>Tytuł osi priorytetowej</a:t>
            </a:r>
            <a:br>
              <a:rPr lang="pl-PL" sz="1600" b="1" dirty="0"/>
            </a:br>
            <a:r>
              <a:rPr lang="pl-PL" sz="1600" b="1" dirty="0"/>
              <a:t>druga linijka</a:t>
            </a:r>
          </a:p>
        </p:txBody>
      </p:sp>
      <p:sp>
        <p:nvSpPr>
          <p:cNvPr id="6" name="pole tekstowe 3">
            <a:extLst>
              <a:ext uri="{FF2B5EF4-FFF2-40B4-BE49-F238E27FC236}">
                <a16:creationId xmlns:a16="http://schemas.microsoft.com/office/drawing/2014/main" id="{A70B6BB6-1C9A-43A1-9480-5EFB9FB1C993}"/>
              </a:ext>
            </a:extLst>
          </p:cNvPr>
          <p:cNvSpPr txBox="1"/>
          <p:nvPr userDrawn="1"/>
        </p:nvSpPr>
        <p:spPr>
          <a:xfrm>
            <a:off x="323205" y="736847"/>
            <a:ext cx="1965994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100" b="1" dirty="0"/>
              <a:t>Potrzeby społeczno-gospodarcze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2E29F2B-C69E-4059-9510-FA02E41EAD32}"/>
              </a:ext>
            </a:extLst>
          </p:cNvPr>
          <p:cNvSpPr txBox="1"/>
          <p:nvPr userDrawn="1"/>
        </p:nvSpPr>
        <p:spPr>
          <a:xfrm>
            <a:off x="2450100" y="736847"/>
            <a:ext cx="1799370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8A02B5E3-EE9F-463D-9FCA-8BA127F2EC17}"/>
              </a:ext>
            </a:extLst>
          </p:cNvPr>
          <p:cNvSpPr txBox="1"/>
          <p:nvPr userDrawn="1"/>
        </p:nvSpPr>
        <p:spPr>
          <a:xfrm>
            <a:off x="4410371" y="737763"/>
            <a:ext cx="3524250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Produkt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F4D12ED3-14CE-4876-AEAC-DD83D4A6C45A}"/>
              </a:ext>
            </a:extLst>
          </p:cNvPr>
          <p:cNvSpPr txBox="1"/>
          <p:nvPr userDrawn="1"/>
        </p:nvSpPr>
        <p:spPr>
          <a:xfrm>
            <a:off x="8095522" y="736847"/>
            <a:ext cx="1723687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Rezultat strategiczny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35FD6CF-ED3C-461B-8B1C-25819267283A}"/>
              </a:ext>
            </a:extLst>
          </p:cNvPr>
          <p:cNvSpPr txBox="1"/>
          <p:nvPr userDrawn="1"/>
        </p:nvSpPr>
        <p:spPr>
          <a:xfrm>
            <a:off x="9985385" y="736847"/>
            <a:ext cx="1883410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Czynniki zewnętrzne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0372DDCF-D1FA-4563-AF2E-CD19174A39AD}"/>
              </a:ext>
            </a:extLst>
          </p:cNvPr>
          <p:cNvSpPr txBox="1"/>
          <p:nvPr userDrawn="1"/>
        </p:nvSpPr>
        <p:spPr>
          <a:xfrm>
            <a:off x="9664725" y="6138077"/>
            <a:ext cx="2571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</a:t>
            </a:r>
            <a:r>
              <a:rPr lang="pl-PL" sz="800" b="1" dirty="0">
                <a:solidFill>
                  <a:schemeClr val="accent3"/>
                </a:solidFill>
              </a:rPr>
              <a:t>       </a:t>
            </a:r>
            <a:r>
              <a:rPr lang="pl-PL" sz="800" b="1" dirty="0">
                <a:solidFill>
                  <a:schemeClr val="bg1">
                    <a:lumMod val="50000"/>
                  </a:schemeClr>
                </a:solidFill>
              </a:rPr>
              <a:t>Zmiana w zakresie działań, typu interwencji wskaźników Programu 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6BE9587-D16A-4288-B08E-457BA315DD0F}"/>
              </a:ext>
            </a:extLst>
          </p:cNvPr>
          <p:cNvSpPr txBox="1"/>
          <p:nvPr userDrawn="1"/>
        </p:nvSpPr>
        <p:spPr>
          <a:xfrm>
            <a:off x="9664725" y="6477547"/>
            <a:ext cx="252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       Zmiana w zakresie problemów diagnozowanych na etapie przygotowania Programu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353E2733-A277-4022-ABD9-106C15F581DE}"/>
              </a:ext>
            </a:extLst>
          </p:cNvPr>
          <p:cNvSpPr/>
          <p:nvPr userDrawn="1"/>
        </p:nvSpPr>
        <p:spPr>
          <a:xfrm>
            <a:off x="9786979" y="6197601"/>
            <a:ext cx="315809" cy="7482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3AD8186C-717F-40F9-9A3D-8F1045846324}"/>
              </a:ext>
            </a:extLst>
          </p:cNvPr>
          <p:cNvSpPr/>
          <p:nvPr userDrawn="1"/>
        </p:nvSpPr>
        <p:spPr>
          <a:xfrm>
            <a:off x="9792483" y="6536155"/>
            <a:ext cx="304800" cy="7774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431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6505610-8468-4265-AC1C-E5C5368B2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2019-05-21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5C65B8F-FACC-484E-93F2-F6B02CC99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23D6614-B735-4607-B968-AAA6FB331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917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07FED9-419F-4033-9B30-FCDD9404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BB3A34C-E37F-40B5-A386-C8F6C1C89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0C259EE-7E29-43E1-B6D6-DE13114AE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905D74D-2E5F-4D9E-B094-52EF6572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2019-05-21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EA28979-5BC8-4F28-9F7E-684B12DEF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3B3BECB-4A66-495C-BF81-4A148CF0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176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626D0D7-941E-40A6-8350-02147D947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AC44BC4-8DC7-4D33-AAE8-33E017F14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2F1909E-2A7D-4D4F-8D4E-27C9F35435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5CB87-A61B-4A0E-87D8-4FACA606BC4B}" type="datetimeFigureOut">
              <a:rPr lang="pl-PL" smtClean="0"/>
              <a:t>2019-05-21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7F05B6-A4E0-4708-B3F5-1F9C0D66C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E0100A5-4C24-41FA-A2EA-FF59448C0D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932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67AB55-3130-48F4-BBC7-0B9B3BE9A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Oś Priorytetowa VI Rynek pracy – Działanie 6.5 (EFS) (CT8)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15351B0-A487-4656-8F28-B540D315AB84}"/>
              </a:ext>
            </a:extLst>
          </p:cNvPr>
          <p:cNvSpPr txBox="1"/>
          <p:nvPr/>
        </p:nvSpPr>
        <p:spPr>
          <a:xfrm>
            <a:off x="4461024" y="2396837"/>
            <a:ext cx="1692000" cy="483899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 długotrwale bezrobotnych objętych wsparciem w programie</a:t>
            </a:r>
            <a:endParaRPr lang="pl-PL" sz="1000" b="1" dirty="0">
              <a:solidFill>
                <a:srgbClr val="00B0F0"/>
              </a:solidFill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377ABFEC-8869-46C5-9200-49BEE6A88041}"/>
              </a:ext>
            </a:extLst>
          </p:cNvPr>
          <p:cNvSpPr txBox="1"/>
          <p:nvPr/>
        </p:nvSpPr>
        <p:spPr>
          <a:xfrm>
            <a:off x="4461024" y="2958413"/>
            <a:ext cx="1692000" cy="613794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 z niepełnosprawnościami objętych wsparciem w programie</a:t>
            </a:r>
            <a:endParaRPr lang="pl-PL" sz="1000" b="1" dirty="0">
              <a:solidFill>
                <a:srgbClr val="00B0F0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38AAB841-56C1-48CD-A644-449FE6045F17}"/>
              </a:ext>
            </a:extLst>
          </p:cNvPr>
          <p:cNvSpPr txBox="1"/>
          <p:nvPr/>
        </p:nvSpPr>
        <p:spPr>
          <a:xfrm>
            <a:off x="6442424" y="3588467"/>
            <a:ext cx="1620000" cy="96672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osób, które uzyskały kwalifikacje po opuszczeniu programu /  bezrobotni / długotrwale bezrobotni / bierni zawodowo / osoby z niepełnosprawnościami 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A50287E-A304-4A15-A686-B8A70AB6457F}"/>
              </a:ext>
            </a:extLst>
          </p:cNvPr>
          <p:cNvSpPr txBox="1"/>
          <p:nvPr/>
        </p:nvSpPr>
        <p:spPr>
          <a:xfrm>
            <a:off x="6442424" y="4695966"/>
            <a:ext cx="1620000" cy="801493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utworzonych miejsc pracy w ramach udzielonych z EFS środków na podjęcie działalności gospodarczej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8AA7A8E-4081-4818-9E7D-DD5417A1BCA5}"/>
              </a:ext>
            </a:extLst>
          </p:cNvPr>
          <p:cNvSpPr txBox="1"/>
          <p:nvPr/>
        </p:nvSpPr>
        <p:spPr>
          <a:xfrm>
            <a:off x="10261224" y="4336952"/>
            <a:ext cx="1468530" cy="321035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Wzrost wskaźnika zatrudnienia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59A6BF4-76C6-4C03-8E54-2B3C03AC8701}"/>
              </a:ext>
            </a:extLst>
          </p:cNvPr>
          <p:cNvSpPr txBox="1"/>
          <p:nvPr/>
        </p:nvSpPr>
        <p:spPr>
          <a:xfrm>
            <a:off x="222435" y="1418887"/>
            <a:ext cx="1992261" cy="102951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Niski wskaźnik zatrudnienia osób w wieku 20–64 lat - w województwie zachodniopomorskim wynosił w 2013 r. 61,6% i był znacznie niższy od wartości</a:t>
            </a:r>
          </a:p>
          <a:p>
            <a:pPr algn="ctr"/>
            <a:r>
              <a:rPr lang="pl-PL" sz="1000" dirty="0"/>
              <a:t>krajowej, wynoszącej 64,9% (RPO)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A83E68DB-F919-4560-AED1-50DB42895367}"/>
              </a:ext>
            </a:extLst>
          </p:cNvPr>
          <p:cNvSpPr txBox="1"/>
          <p:nvPr/>
        </p:nvSpPr>
        <p:spPr>
          <a:xfrm>
            <a:off x="2526688" y="2870478"/>
            <a:ext cx="1644936" cy="2103069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b="1" dirty="0"/>
              <a:t>Działanie 6.5 , PI 8i</a:t>
            </a:r>
          </a:p>
          <a:p>
            <a:pPr algn="ctr"/>
            <a:r>
              <a:rPr lang="pl-PL" sz="1000" dirty="0"/>
              <a:t>Kompleksowe wsparcie głównie dla osób bezrobotnych, biernych zawodowo zwłaszcza znajdujących się w szczególnie trudnej sytuacji na rynku pracy obejmujące pomoc w aktywnym poszukiwaniu pracy oraz działania na rzecz podnoszenia kwalifikacji zawodowych</a:t>
            </a:r>
            <a:endParaRPr lang="pl-PL" sz="1000" b="1" dirty="0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55815965-882D-45FB-A7F9-23E6AA5F8FA0}"/>
              </a:ext>
            </a:extLst>
          </p:cNvPr>
          <p:cNvSpPr txBox="1"/>
          <p:nvPr/>
        </p:nvSpPr>
        <p:spPr>
          <a:xfrm>
            <a:off x="4466464" y="1616988"/>
            <a:ext cx="1692000" cy="69509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 bezrobotnych (łącznie z długotrwale bezrobotnymi) objętych wsparciem w programie</a:t>
            </a:r>
            <a:endParaRPr lang="pl-PL" sz="1000" b="1" dirty="0">
              <a:solidFill>
                <a:srgbClr val="00B0F0"/>
              </a:solidFill>
            </a:endParaRP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B07AB3AD-E87B-4712-BFE5-8B5E9539B342}"/>
              </a:ext>
            </a:extLst>
          </p:cNvPr>
          <p:cNvSpPr txBox="1"/>
          <p:nvPr/>
        </p:nvSpPr>
        <p:spPr>
          <a:xfrm>
            <a:off x="6442424" y="2148856"/>
            <a:ext cx="1620000" cy="129472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 pracujących, łącznie z prowadzącymi działalność na własny rachunek, po opuszczeniu programu /  bezrobotni / długotrwale bezrobotni / bierni zawodowo / osoby z niepełnosprawnościami 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6CF5C1F7-5AC1-46F6-9159-60ADB6D40054}"/>
              </a:ext>
            </a:extLst>
          </p:cNvPr>
          <p:cNvSpPr txBox="1"/>
          <p:nvPr/>
        </p:nvSpPr>
        <p:spPr>
          <a:xfrm>
            <a:off x="10259978" y="2717873"/>
            <a:ext cx="1476000" cy="66907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Wyraźny spadek rejestrowanego bezrobocia w latach 2014-2018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0E9F262F-A9DE-4D9C-86F8-E478A31E9964}"/>
              </a:ext>
            </a:extLst>
          </p:cNvPr>
          <p:cNvSpPr txBox="1"/>
          <p:nvPr/>
        </p:nvSpPr>
        <p:spPr>
          <a:xfrm>
            <a:off x="4461024" y="3670696"/>
            <a:ext cx="1692000" cy="57292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 w wieku 50 lat i więcej objętych wsparciem w programie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9F241AE8-F026-445C-AFE5-A4200E547AD3}"/>
              </a:ext>
            </a:extLst>
          </p:cNvPr>
          <p:cNvSpPr txBox="1"/>
          <p:nvPr/>
        </p:nvSpPr>
        <p:spPr>
          <a:xfrm>
            <a:off x="4461024" y="4336952"/>
            <a:ext cx="1692000" cy="500261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 o niskich kwalifikacjach objętych wsparciem w programie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EAD9D4AD-3840-41CC-8B7A-D1C56B0865A5}"/>
              </a:ext>
            </a:extLst>
          </p:cNvPr>
          <p:cNvSpPr txBox="1"/>
          <p:nvPr/>
        </p:nvSpPr>
        <p:spPr>
          <a:xfrm>
            <a:off x="4461024" y="4920807"/>
            <a:ext cx="1692000" cy="692985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osób, które otrzymały bezzwrotne środki na podjęcie działalności gospodarczej w programie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FF13F7EF-F597-43B4-87ED-83843841FFF7}"/>
              </a:ext>
            </a:extLst>
          </p:cNvPr>
          <p:cNvSpPr txBox="1"/>
          <p:nvPr/>
        </p:nvSpPr>
        <p:spPr>
          <a:xfrm>
            <a:off x="4461024" y="5697386"/>
            <a:ext cx="1692000" cy="52890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 biernych zawodowo objętych wsparciem w programie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DE73924C-13A4-4322-9053-CC719CD1A946}"/>
              </a:ext>
            </a:extLst>
          </p:cNvPr>
          <p:cNvSpPr txBox="1"/>
          <p:nvPr/>
        </p:nvSpPr>
        <p:spPr>
          <a:xfrm>
            <a:off x="8344354" y="2338195"/>
            <a:ext cx="1512000" cy="81154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 pracujących 6 miesięcy po opuszczeniu programu (łącznie z pracującymi na własny rachunek)</a:t>
            </a:r>
            <a:endParaRPr lang="pl-PL" sz="1000" b="1" dirty="0">
              <a:solidFill>
                <a:schemeClr val="tx1"/>
              </a:solidFill>
            </a:endParaRP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A9776C70-DF6B-4436-B627-D8B99495D002}"/>
              </a:ext>
            </a:extLst>
          </p:cNvPr>
          <p:cNvSpPr txBox="1"/>
          <p:nvPr/>
        </p:nvSpPr>
        <p:spPr>
          <a:xfrm>
            <a:off x="8344354" y="3255687"/>
            <a:ext cx="1512000" cy="81154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 znajdujących się w lepszej sytuacji na rynku pracy 6 miesięcy po opuszczeniu programu</a:t>
            </a:r>
            <a:endParaRPr lang="pl-PL" sz="1000" b="1" dirty="0"/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15DB4996-8889-41F3-AEAB-20FF67CBF53F}"/>
              </a:ext>
            </a:extLst>
          </p:cNvPr>
          <p:cNvSpPr txBox="1"/>
          <p:nvPr/>
        </p:nvSpPr>
        <p:spPr>
          <a:xfrm>
            <a:off x="8351824" y="4173179"/>
            <a:ext cx="1512000" cy="8914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utworzonych mikroprzedsiębiorstw działających 30 m-</a:t>
            </a:r>
            <a:r>
              <a:rPr lang="pl-PL" sz="1000" dirty="0" err="1"/>
              <a:t>cy</a:t>
            </a:r>
            <a:r>
              <a:rPr lang="pl-PL" sz="1000" dirty="0"/>
              <a:t> po uzyskaniu wsparcia finansowego</a:t>
            </a:r>
            <a:endParaRPr lang="pl-PL" sz="1000" b="1" dirty="0"/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08900FCB-A7CB-4108-BE0D-F4A485E740D0}"/>
              </a:ext>
            </a:extLst>
          </p:cNvPr>
          <p:cNvSpPr txBox="1"/>
          <p:nvPr/>
        </p:nvSpPr>
        <p:spPr>
          <a:xfrm>
            <a:off x="208143" y="4173179"/>
            <a:ext cx="2005875" cy="128084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Kwalifikacje i kompetencje osób nieaktywnych zawodowo i bezrobotnych są często niedostosowane do potrzeb pracodawców. Istotną barierą w podjęciu zatrudnienia jest brak odpowiedniego doświadczenia zawodowego.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495C6858-49CD-4D84-8DDB-9EB5DAA0E567}"/>
              </a:ext>
            </a:extLst>
          </p:cNvPr>
          <p:cNvSpPr txBox="1"/>
          <p:nvPr/>
        </p:nvSpPr>
        <p:spPr>
          <a:xfrm>
            <a:off x="222435" y="2542541"/>
            <a:ext cx="1991587" cy="15392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Wysoka stopa bezrobocia oraz niski  wskaźnik aktywności zawodowej. Wśród osób bezrobotnych dominują osoby wchodzące na rynek pracy, osoby po 50. roku życia, osoby z niepełnosprawnościami, kobiety, mieszkańcy obszarów wiejskich oraz osoby długotrwale bezrobotne. 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602E6A6E-AEE8-405E-8ADC-3609908E8B63}"/>
              </a:ext>
            </a:extLst>
          </p:cNvPr>
          <p:cNvSpPr txBox="1"/>
          <p:nvPr/>
        </p:nvSpPr>
        <p:spPr>
          <a:xfrm>
            <a:off x="208143" y="5543238"/>
            <a:ext cx="2005875" cy="67655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Słaba elastyczność rynku pracy i niedostosowanie struktury podaży pracy i popytu na nią.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7D1BD9BD-6A2F-480A-B8EC-42E0C59DD61A}"/>
              </a:ext>
            </a:extLst>
          </p:cNvPr>
          <p:cNvSpPr txBox="1"/>
          <p:nvPr/>
        </p:nvSpPr>
        <p:spPr>
          <a:xfrm>
            <a:off x="208144" y="6308999"/>
            <a:ext cx="2005875" cy="34245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Niedostateczna mobilność zawodowa mieszkańców</a:t>
            </a:r>
            <a:endParaRPr lang="pl-PL" sz="1000" dirty="0"/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4E961F19-E228-4617-B4B1-939BF839DA65}"/>
              </a:ext>
            </a:extLst>
          </p:cNvPr>
          <p:cNvSpPr txBox="1"/>
          <p:nvPr/>
        </p:nvSpPr>
        <p:spPr>
          <a:xfrm>
            <a:off x="10259737" y="3528866"/>
            <a:ext cx="1470018" cy="669073"/>
          </a:xfrm>
          <a:prstGeom prst="rect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prstClr val="black"/>
                </a:solidFill>
              </a:rPr>
              <a:t>Wysoki odsetek osób bezrobotnych będących w sytuacji szczególnej na rynku pracy</a:t>
            </a:r>
          </a:p>
        </p:txBody>
      </p:sp>
      <p:sp>
        <p:nvSpPr>
          <p:cNvPr id="26" name="Nawias klamrowy zamykający 25">
            <a:extLst>
              <a:ext uri="{FF2B5EF4-FFF2-40B4-BE49-F238E27FC236}">
                <a16:creationId xmlns:a16="http://schemas.microsoft.com/office/drawing/2014/main" id="{D17E50B1-FA63-4258-A013-6054ED2E1B96}"/>
              </a:ext>
            </a:extLst>
          </p:cNvPr>
          <p:cNvSpPr/>
          <p:nvPr/>
        </p:nvSpPr>
        <p:spPr>
          <a:xfrm>
            <a:off x="2174904" y="1341120"/>
            <a:ext cx="251190" cy="5434887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Nawias klamrowy zamykający 26">
            <a:extLst>
              <a:ext uri="{FF2B5EF4-FFF2-40B4-BE49-F238E27FC236}">
                <a16:creationId xmlns:a16="http://schemas.microsoft.com/office/drawing/2014/main" id="{33D4EA61-CE69-4370-8321-D90B8ABC27AD}"/>
              </a:ext>
            </a:extLst>
          </p:cNvPr>
          <p:cNvSpPr/>
          <p:nvPr/>
        </p:nvSpPr>
        <p:spPr>
          <a:xfrm>
            <a:off x="4179094" y="2717873"/>
            <a:ext cx="237750" cy="2346743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Nawias klamrowy zamykający 27">
            <a:extLst>
              <a:ext uri="{FF2B5EF4-FFF2-40B4-BE49-F238E27FC236}">
                <a16:creationId xmlns:a16="http://schemas.microsoft.com/office/drawing/2014/main" id="{466910B6-B145-411C-A396-60B29C24E8F4}"/>
              </a:ext>
            </a:extLst>
          </p:cNvPr>
          <p:cNvSpPr/>
          <p:nvPr/>
        </p:nvSpPr>
        <p:spPr>
          <a:xfrm>
            <a:off x="6096000" y="1497874"/>
            <a:ext cx="277211" cy="4811125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Nawias klamrowy zamykający 28">
            <a:extLst>
              <a:ext uri="{FF2B5EF4-FFF2-40B4-BE49-F238E27FC236}">
                <a16:creationId xmlns:a16="http://schemas.microsoft.com/office/drawing/2014/main" id="{CBF5A096-08CF-47B0-AD5F-D982ED83A005}"/>
              </a:ext>
            </a:extLst>
          </p:cNvPr>
          <p:cNvSpPr/>
          <p:nvPr/>
        </p:nvSpPr>
        <p:spPr>
          <a:xfrm>
            <a:off x="8124167" y="2049064"/>
            <a:ext cx="136410" cy="3496724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Nawias klamrowy zamykający 29">
            <a:extLst>
              <a:ext uri="{FF2B5EF4-FFF2-40B4-BE49-F238E27FC236}">
                <a16:creationId xmlns:a16="http://schemas.microsoft.com/office/drawing/2014/main" id="{2D0FC804-33E5-40EB-90FA-1B59A9F45A7F}"/>
              </a:ext>
            </a:extLst>
          </p:cNvPr>
          <p:cNvSpPr/>
          <p:nvPr/>
        </p:nvSpPr>
        <p:spPr>
          <a:xfrm>
            <a:off x="9937057" y="2312078"/>
            <a:ext cx="136410" cy="2817272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7296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C18180D-B2EE-449B-9494-CE444D4C9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Oś Priorytetowa VI Rynek pracy – Działanie 6.4 (EFS) (CT8)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7C1B79A-5D96-4A01-B375-3DD9D8B34530}"/>
              </a:ext>
            </a:extLst>
          </p:cNvPr>
          <p:cNvSpPr txBox="1"/>
          <p:nvPr/>
        </p:nvSpPr>
        <p:spPr>
          <a:xfrm>
            <a:off x="4272507" y="3901921"/>
            <a:ext cx="1649548" cy="877305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osób pozostających bez pracy, które skorzystały z instrumentów zwrotnych na podjęcie działalności gospodarczej w programie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9FDDD8A5-A55A-4E57-B949-98C41D3A8281}"/>
              </a:ext>
            </a:extLst>
          </p:cNvPr>
          <p:cNvSpPr txBox="1"/>
          <p:nvPr/>
        </p:nvSpPr>
        <p:spPr>
          <a:xfrm>
            <a:off x="8063225" y="3283962"/>
            <a:ext cx="1692000" cy="883064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utworzonych mikroprzedsiębiorstw działających 30 miesięcy po uzyskaniu wsparcia finansowego</a:t>
            </a:r>
            <a:endParaRPr lang="pl-PL" sz="1000" b="1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08C083F3-1B5F-48F9-9553-F28E223D7157}"/>
              </a:ext>
            </a:extLst>
          </p:cNvPr>
          <p:cNvSpPr txBox="1"/>
          <p:nvPr/>
        </p:nvSpPr>
        <p:spPr>
          <a:xfrm>
            <a:off x="300759" y="2671503"/>
            <a:ext cx="1980000" cy="161054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Ograniczony dostęp do kapitału finansowego, niemożność pozyskania finansowania ze źródeł komercyjnych wobec braku odpowiedniej historii kredytowej, niedysponowanie wystarczającymi zabezpieczeniami czy zbyt wysokie ryzyko</a:t>
            </a:r>
          </a:p>
          <a:p>
            <a:pPr algn="ctr"/>
            <a:r>
              <a:rPr lang="pl-PL" sz="1000" dirty="0"/>
              <a:t>planowanego przedsięwzięcia gospodarczego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98227BEB-ED6B-4B23-93F9-5E49DA2DD6B8}"/>
              </a:ext>
            </a:extLst>
          </p:cNvPr>
          <p:cNvSpPr txBox="1"/>
          <p:nvPr/>
        </p:nvSpPr>
        <p:spPr>
          <a:xfrm>
            <a:off x="2595521" y="2671503"/>
            <a:ext cx="1332000" cy="2102225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b="1" dirty="0"/>
              <a:t>Działanie 6.4, PI 8iii</a:t>
            </a:r>
          </a:p>
          <a:p>
            <a:pPr algn="ctr"/>
            <a:r>
              <a:rPr lang="pl-PL" sz="1000" dirty="0"/>
              <a:t>Wsparcie przedsiębiorczości, samozatrudnienia oraz tworzenia nowych miejsc pracy, poprzez środki finansowe na rozpoczęcie działalności gospodarczej oraz wsparcie doradczo-szkoleniowe </a:t>
            </a:r>
            <a:endParaRPr lang="pl-PL" sz="1000" b="1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4AEF87D1-A40B-4DE4-B63E-5E5B23C35597}"/>
              </a:ext>
            </a:extLst>
          </p:cNvPr>
          <p:cNvSpPr txBox="1"/>
          <p:nvPr/>
        </p:nvSpPr>
        <p:spPr>
          <a:xfrm>
            <a:off x="4272510" y="2671503"/>
            <a:ext cx="1649545" cy="877305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osób pozostających bez pracy, które otrzymały bezzwrotne środki na podjęcie działalności gospodarczej w programie</a:t>
            </a:r>
            <a:endParaRPr lang="pl-PL" sz="1000" b="1" dirty="0">
              <a:solidFill>
                <a:srgbClr val="00B0F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A0C7E1D1-E475-46B5-BD41-AED9D5DD2278}"/>
              </a:ext>
            </a:extLst>
          </p:cNvPr>
          <p:cNvSpPr txBox="1"/>
          <p:nvPr/>
        </p:nvSpPr>
        <p:spPr>
          <a:xfrm>
            <a:off x="6223375" y="3283962"/>
            <a:ext cx="1620000" cy="877305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utworzonych miejsc pracy w ramach udzielonych z EFS środków na podjęcie działalności gospodarczej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D1E0648F-699B-4DE0-8C9B-83D1B3D789CB}"/>
              </a:ext>
            </a:extLst>
          </p:cNvPr>
          <p:cNvSpPr txBox="1"/>
          <p:nvPr/>
        </p:nvSpPr>
        <p:spPr>
          <a:xfrm>
            <a:off x="10007831" y="2550195"/>
            <a:ext cx="1883410" cy="96119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Jeden z najwyższych w kraju współczynników nowo zakładanych podmiotów gospodarczych</a:t>
            </a:r>
          </a:p>
          <a:p>
            <a:pPr algn="ctr"/>
            <a:r>
              <a:rPr lang="pl-PL" sz="1000" dirty="0"/>
              <a:t>w przeliczeniu na 10 tys. mieszkańców. 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173CE505-9E9A-44B3-8AF5-98F754FBD652}"/>
              </a:ext>
            </a:extLst>
          </p:cNvPr>
          <p:cNvSpPr txBox="1"/>
          <p:nvPr/>
        </p:nvSpPr>
        <p:spPr>
          <a:xfrm>
            <a:off x="300759" y="4430041"/>
            <a:ext cx="1980000" cy="29466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Wysoki poziom bezrobocia</a:t>
            </a:r>
            <a:endParaRPr lang="pl-PL" sz="1000" strike="sngStrike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48340386-F8C0-4448-A4E2-101551346555}"/>
              </a:ext>
            </a:extLst>
          </p:cNvPr>
          <p:cNvSpPr txBox="1"/>
          <p:nvPr/>
        </p:nvSpPr>
        <p:spPr>
          <a:xfrm>
            <a:off x="10007831" y="3710714"/>
            <a:ext cx="1883410" cy="363967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Specyfika grupy docelowej, do której kierowane jest wsparcie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8B7052BC-6E12-4257-AC22-9CEF011ADA8B}"/>
              </a:ext>
            </a:extLst>
          </p:cNvPr>
          <p:cNvSpPr txBox="1"/>
          <p:nvPr/>
        </p:nvSpPr>
        <p:spPr>
          <a:xfrm>
            <a:off x="10007831" y="4274005"/>
            <a:ext cx="1883410" cy="251380"/>
          </a:xfrm>
          <a:prstGeom prst="rect">
            <a:avLst/>
          </a:prstGeom>
          <a:ln w="1905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prstClr val="black"/>
                </a:solidFill>
              </a:rPr>
              <a:t>Wzrost wskaźnika zatrudnienia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4C66E81F-EEE2-4863-901D-0B9B170169D5}"/>
              </a:ext>
            </a:extLst>
          </p:cNvPr>
          <p:cNvSpPr txBox="1"/>
          <p:nvPr/>
        </p:nvSpPr>
        <p:spPr>
          <a:xfrm>
            <a:off x="10007831" y="4724709"/>
            <a:ext cx="1883410" cy="412063"/>
          </a:xfrm>
          <a:prstGeom prst="rect">
            <a:avLst/>
          </a:prstGeom>
          <a:ln w="1905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prstClr val="black"/>
                </a:solidFill>
              </a:rPr>
              <a:t>Spadek rejestrowanego bezrobocia w latach 2014-2018</a:t>
            </a:r>
          </a:p>
        </p:txBody>
      </p:sp>
      <p:sp>
        <p:nvSpPr>
          <p:cNvPr id="14" name="Nawias klamrowy zamykający 13">
            <a:extLst>
              <a:ext uri="{FF2B5EF4-FFF2-40B4-BE49-F238E27FC236}">
                <a16:creationId xmlns:a16="http://schemas.microsoft.com/office/drawing/2014/main" id="{4A059B8C-DE29-47E3-B573-C93B6EECE0CA}"/>
              </a:ext>
            </a:extLst>
          </p:cNvPr>
          <p:cNvSpPr/>
          <p:nvPr/>
        </p:nvSpPr>
        <p:spPr>
          <a:xfrm>
            <a:off x="2280759" y="2550195"/>
            <a:ext cx="156016" cy="2300479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Nawias klamrowy zamykający 14">
            <a:extLst>
              <a:ext uri="{FF2B5EF4-FFF2-40B4-BE49-F238E27FC236}">
                <a16:creationId xmlns:a16="http://schemas.microsoft.com/office/drawing/2014/main" id="{06EC6B64-05D8-4148-B3F5-5F043CCFC203}"/>
              </a:ext>
            </a:extLst>
          </p:cNvPr>
          <p:cNvSpPr/>
          <p:nvPr/>
        </p:nvSpPr>
        <p:spPr>
          <a:xfrm>
            <a:off x="3992604" y="2572374"/>
            <a:ext cx="156016" cy="2300479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Nawias klamrowy zamykający 15">
            <a:extLst>
              <a:ext uri="{FF2B5EF4-FFF2-40B4-BE49-F238E27FC236}">
                <a16:creationId xmlns:a16="http://schemas.microsoft.com/office/drawing/2014/main" id="{54A1D848-75B0-4DF5-8F21-40F903E46F26}"/>
              </a:ext>
            </a:extLst>
          </p:cNvPr>
          <p:cNvSpPr/>
          <p:nvPr/>
        </p:nvSpPr>
        <p:spPr>
          <a:xfrm>
            <a:off x="5985889" y="2600269"/>
            <a:ext cx="156016" cy="2300479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Nawias klamrowy zamykający 16">
            <a:extLst>
              <a:ext uri="{FF2B5EF4-FFF2-40B4-BE49-F238E27FC236}">
                <a16:creationId xmlns:a16="http://schemas.microsoft.com/office/drawing/2014/main" id="{CE3C4E6B-BF32-41F5-BA91-C4E77FEEA976}"/>
              </a:ext>
            </a:extLst>
          </p:cNvPr>
          <p:cNvSpPr/>
          <p:nvPr/>
        </p:nvSpPr>
        <p:spPr>
          <a:xfrm>
            <a:off x="9663672" y="3143793"/>
            <a:ext cx="263443" cy="1138251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EC2A6594-B43A-4A1D-8BF7-FBEDCB5A3675}"/>
              </a:ext>
            </a:extLst>
          </p:cNvPr>
          <p:cNvCxnSpPr/>
          <p:nvPr/>
        </p:nvCxnSpPr>
        <p:spPr>
          <a:xfrm>
            <a:off x="7843375" y="3776898"/>
            <a:ext cx="200297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8101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7648720-D0C8-4BDD-9724-E468E66C1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Oś Priorytetowa VI Rynek pracy – Działanie 6.1, 6.2, 6.3  (CT8)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A31A9316-6D22-4E52-A7CE-247F96030328}"/>
              </a:ext>
            </a:extLst>
          </p:cNvPr>
          <p:cNvSpPr txBox="1"/>
          <p:nvPr/>
        </p:nvSpPr>
        <p:spPr>
          <a:xfrm>
            <a:off x="4471388" y="3571030"/>
            <a:ext cx="1512000" cy="894876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mikro- oraz małych i średnich przedsiębiorstw objętych usługami rozwojowymi w programie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A4387286-47D7-4696-8D44-C453B4A4C5C0}"/>
              </a:ext>
            </a:extLst>
          </p:cNvPr>
          <p:cNvSpPr txBox="1"/>
          <p:nvPr/>
        </p:nvSpPr>
        <p:spPr>
          <a:xfrm>
            <a:off x="8161632" y="3203771"/>
            <a:ext cx="1692000" cy="66250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osób znajdujących się w lepszej sytuacji na rynku pracy 6 miesięcy po opuszczeniu programu</a:t>
            </a:r>
            <a:endParaRPr lang="pl-PL" sz="1000" b="1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64963CCB-11EF-4764-8B65-A3C63FA48A5B}"/>
              </a:ext>
            </a:extLst>
          </p:cNvPr>
          <p:cNvSpPr txBox="1"/>
          <p:nvPr/>
        </p:nvSpPr>
        <p:spPr>
          <a:xfrm>
            <a:off x="4464624" y="1451168"/>
            <a:ext cx="1512000" cy="894876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osób pracujących objętych wsparciem w programie (łącznie z pracującymi na własny rachunek)</a:t>
            </a:r>
            <a:endParaRPr lang="pl-PL" sz="1000" b="1" dirty="0">
              <a:solidFill>
                <a:srgbClr val="00B0F0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C9E96CFA-03CB-4B9E-8AEF-F4DF05873D9F}"/>
              </a:ext>
            </a:extLst>
          </p:cNvPr>
          <p:cNvSpPr txBox="1"/>
          <p:nvPr/>
        </p:nvSpPr>
        <p:spPr>
          <a:xfrm>
            <a:off x="6244510" y="2437646"/>
            <a:ext cx="1656000" cy="70315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osób, które uzyskały kwalifikacje lub nabyły kompetencje po opuszczeniu programu</a:t>
            </a:r>
            <a:endParaRPr lang="pl-PL" sz="1000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0B280BE7-4BF4-4A45-A5E7-25E076B0875F}"/>
              </a:ext>
            </a:extLst>
          </p:cNvPr>
          <p:cNvSpPr txBox="1"/>
          <p:nvPr/>
        </p:nvSpPr>
        <p:spPr>
          <a:xfrm>
            <a:off x="10021556" y="2695856"/>
            <a:ext cx="1883410" cy="365947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Poprawa sytuacji na rynku pracy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75BD328D-B7C5-44BE-BC96-5B71E63E1CD2}"/>
              </a:ext>
            </a:extLst>
          </p:cNvPr>
          <p:cNvSpPr txBox="1"/>
          <p:nvPr/>
        </p:nvSpPr>
        <p:spPr>
          <a:xfrm>
            <a:off x="4461019" y="2422124"/>
            <a:ext cx="1522367" cy="107451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osób pracujących, łącznie z prowadzącymi działalność na własny rachunek w wieku 50 lat i więcej objętych wsparciem w Programie</a:t>
            </a:r>
            <a:endParaRPr lang="pl-PL" sz="1000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A23DCA76-609B-4D22-BDF6-92C7E10A1B0C}"/>
              </a:ext>
            </a:extLst>
          </p:cNvPr>
          <p:cNvSpPr txBox="1"/>
          <p:nvPr/>
        </p:nvSpPr>
        <p:spPr>
          <a:xfrm>
            <a:off x="4471388" y="4546585"/>
            <a:ext cx="1512000" cy="678403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osób pracujących o niskich kwalifikacjach objętych wsparciem w programie</a:t>
            </a:r>
            <a:endParaRPr lang="pl-PL" sz="1000" dirty="0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6B40639A-C19F-4E12-A2CD-8353875E04DC}"/>
              </a:ext>
            </a:extLst>
          </p:cNvPr>
          <p:cNvSpPr txBox="1"/>
          <p:nvPr/>
        </p:nvSpPr>
        <p:spPr>
          <a:xfrm>
            <a:off x="4471388" y="5313241"/>
            <a:ext cx="1511998" cy="11951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pracowników zagrożonych zwolnieniem z pracy oraz osób</a:t>
            </a:r>
          </a:p>
          <a:p>
            <a:pPr algn="ctr"/>
            <a:r>
              <a:rPr lang="pl-PL" sz="1000" dirty="0"/>
              <a:t>zwolnionych z przyczyn dotyczących zakładu pracy objętych wsparciem w programie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8E7BFC9-5F97-4718-8ACE-10D919D17711}"/>
              </a:ext>
            </a:extLst>
          </p:cNvPr>
          <p:cNvSpPr txBox="1"/>
          <p:nvPr/>
        </p:nvSpPr>
        <p:spPr>
          <a:xfrm>
            <a:off x="358459" y="3207986"/>
            <a:ext cx="1871291" cy="8282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Wrażliwość sektora MSP</a:t>
            </a:r>
          </a:p>
          <a:p>
            <a:pPr algn="ctr"/>
            <a:r>
              <a:rPr lang="pl-PL" sz="1000" dirty="0"/>
              <a:t>na zmiany i niekorzystne trendy w gospodarce, co ma bezpośredni wpływ na sytuację pracowników</a:t>
            </a:r>
            <a:endParaRPr lang="pl-PL" sz="1000" strike="sngStrike" dirty="0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9926E8D1-488A-445A-9EAA-51C61ABB294E}"/>
              </a:ext>
            </a:extLst>
          </p:cNvPr>
          <p:cNvSpPr txBox="1"/>
          <p:nvPr/>
        </p:nvSpPr>
        <p:spPr>
          <a:xfrm>
            <a:off x="6244510" y="3443660"/>
            <a:ext cx="1656000" cy="86356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mikro- oraz małych i średnich przedsiębiorstw, które zrealizowały swój cel rozwojowy dzięki udziałowi w  programie</a:t>
            </a:r>
            <a:endParaRPr lang="pl-PL" sz="1000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20B15AB7-FFE2-467A-9124-A42F4F77130B}"/>
              </a:ext>
            </a:extLst>
          </p:cNvPr>
          <p:cNvSpPr txBox="1"/>
          <p:nvPr/>
        </p:nvSpPr>
        <p:spPr>
          <a:xfrm>
            <a:off x="6244510" y="4610084"/>
            <a:ext cx="1656000" cy="70315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osób, które po opuszczeniu programu podjęły pracę lub kontynuowały zatrudnienie</a:t>
            </a:r>
            <a:endParaRPr lang="pl-PL" sz="1000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ED1A8040-48A9-430B-96B6-18FC3D166836}"/>
              </a:ext>
            </a:extLst>
          </p:cNvPr>
          <p:cNvSpPr txBox="1"/>
          <p:nvPr/>
        </p:nvSpPr>
        <p:spPr>
          <a:xfrm>
            <a:off x="2606193" y="1451168"/>
            <a:ext cx="1522366" cy="1310827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b="1" dirty="0"/>
              <a:t>Działanie 6.1, PI 8v, CT 8</a:t>
            </a:r>
          </a:p>
          <a:p>
            <a:pPr algn="ctr"/>
            <a:r>
              <a:rPr lang="pl-PL" sz="1000" dirty="0"/>
              <a:t>Usługi rozwojowe skierowane do przedsiębiorców i pracowników przedsiębiorstw na podstawie systemu popytowego</a:t>
            </a:r>
            <a:endParaRPr lang="pl-PL" sz="1000" b="1" dirty="0"/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8C29A1E2-FC88-42C7-9708-E740DFAEB996}"/>
              </a:ext>
            </a:extLst>
          </p:cNvPr>
          <p:cNvSpPr txBox="1"/>
          <p:nvPr/>
        </p:nvSpPr>
        <p:spPr>
          <a:xfrm>
            <a:off x="2606192" y="4499829"/>
            <a:ext cx="1522367" cy="2008564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b="1" dirty="0"/>
              <a:t>Działanie 6.3, PI 8v, CT 8</a:t>
            </a:r>
          </a:p>
          <a:p>
            <a:pPr algn="ctr"/>
            <a:r>
              <a:rPr lang="pl-PL" sz="1000" dirty="0"/>
              <a:t>Wsparcie dla osób zwolnionych, przewidzianych do zwolnienia lub zagrożonych zwolnieniem z pracy z przyczyn dotyczących zakładu pracy, realizowane w formie tworzenia i wdrażania programów typu </a:t>
            </a:r>
            <a:r>
              <a:rPr lang="pl-PL" sz="1000" dirty="0" err="1"/>
              <a:t>outplacement</a:t>
            </a:r>
            <a:endParaRPr lang="pl-PL" sz="1000" b="1" dirty="0"/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15A219D0-2696-4972-8270-26E1AFEC95E7}"/>
              </a:ext>
            </a:extLst>
          </p:cNvPr>
          <p:cNvSpPr txBox="1"/>
          <p:nvPr/>
        </p:nvSpPr>
        <p:spPr>
          <a:xfrm>
            <a:off x="2606192" y="2858777"/>
            <a:ext cx="1522367" cy="1538039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b="1" dirty="0"/>
              <a:t>Działanie 6.2 , PI 8v, CT 8</a:t>
            </a:r>
          </a:p>
          <a:p>
            <a:pPr algn="ctr"/>
            <a:r>
              <a:rPr lang="pl-PL" sz="1000" dirty="0"/>
              <a:t>Wsparcie adresowane do przedsiębiorstw odczuwających negatywne skutki zmian gospodarczych oraz ich pracowników, mające na celu wspomaganie procesów adaptacyjnych</a:t>
            </a:r>
            <a:endParaRPr lang="pl-PL" sz="1000" b="1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5F892098-F4E0-46BF-B26C-7FAD5DF55468}"/>
              </a:ext>
            </a:extLst>
          </p:cNvPr>
          <p:cNvSpPr txBox="1"/>
          <p:nvPr/>
        </p:nvSpPr>
        <p:spPr>
          <a:xfrm>
            <a:off x="10021556" y="3323711"/>
            <a:ext cx="1893599" cy="441079"/>
          </a:xfrm>
          <a:prstGeom prst="rect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prstClr val="black"/>
                </a:solidFill>
              </a:rPr>
              <a:t>Niski udział osób dorosłych w kształceniu ustawicznym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09B15274-D886-4950-8C68-DAA145D5DD10}"/>
              </a:ext>
            </a:extLst>
          </p:cNvPr>
          <p:cNvSpPr txBox="1"/>
          <p:nvPr/>
        </p:nvSpPr>
        <p:spPr>
          <a:xfrm>
            <a:off x="10016461" y="3975976"/>
            <a:ext cx="1893599" cy="662502"/>
          </a:xfrm>
          <a:prstGeom prst="rect">
            <a:avLst/>
          </a:prstGeom>
          <a:ln w="1905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prstClr val="black"/>
                </a:solidFill>
              </a:rPr>
              <a:t>Opóźnienia związane z dostępem do usług szkoleniowych i doradczych w BUR </a:t>
            </a:r>
          </a:p>
        </p:txBody>
      </p:sp>
      <p:sp>
        <p:nvSpPr>
          <p:cNvPr id="19" name="Nawias klamrowy zamykający 18">
            <a:extLst>
              <a:ext uri="{FF2B5EF4-FFF2-40B4-BE49-F238E27FC236}">
                <a16:creationId xmlns:a16="http://schemas.microsoft.com/office/drawing/2014/main" id="{AEE81D0A-BEBD-4932-8EF9-B83FCE30ED00}"/>
              </a:ext>
            </a:extLst>
          </p:cNvPr>
          <p:cNvSpPr/>
          <p:nvPr/>
        </p:nvSpPr>
        <p:spPr>
          <a:xfrm>
            <a:off x="2263363" y="2987818"/>
            <a:ext cx="125687" cy="1166424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Nawias klamrowy zamykający 19">
            <a:extLst>
              <a:ext uri="{FF2B5EF4-FFF2-40B4-BE49-F238E27FC236}">
                <a16:creationId xmlns:a16="http://schemas.microsoft.com/office/drawing/2014/main" id="{80FF2AC7-091D-4EFF-8B72-0158E5CB1A13}"/>
              </a:ext>
            </a:extLst>
          </p:cNvPr>
          <p:cNvSpPr/>
          <p:nvPr/>
        </p:nvSpPr>
        <p:spPr>
          <a:xfrm>
            <a:off x="4123465" y="1370285"/>
            <a:ext cx="169522" cy="5204685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Nawias klamrowy zamykający 20">
            <a:extLst>
              <a:ext uri="{FF2B5EF4-FFF2-40B4-BE49-F238E27FC236}">
                <a16:creationId xmlns:a16="http://schemas.microsoft.com/office/drawing/2014/main" id="{EB4F1017-9B4A-4AD5-8634-BC4E4AE252A0}"/>
              </a:ext>
            </a:extLst>
          </p:cNvPr>
          <p:cNvSpPr/>
          <p:nvPr/>
        </p:nvSpPr>
        <p:spPr>
          <a:xfrm>
            <a:off x="5992265" y="1362354"/>
            <a:ext cx="169522" cy="5204685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Nawias klamrowy zamykający 21">
            <a:extLst>
              <a:ext uri="{FF2B5EF4-FFF2-40B4-BE49-F238E27FC236}">
                <a16:creationId xmlns:a16="http://schemas.microsoft.com/office/drawing/2014/main" id="{58B16BA4-E750-4F7C-A8BB-FA55BBC03EA4}"/>
              </a:ext>
            </a:extLst>
          </p:cNvPr>
          <p:cNvSpPr/>
          <p:nvPr/>
        </p:nvSpPr>
        <p:spPr>
          <a:xfrm>
            <a:off x="7971983" y="2350716"/>
            <a:ext cx="96451" cy="3074723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Nawias klamrowy zamykający 22">
            <a:extLst>
              <a:ext uri="{FF2B5EF4-FFF2-40B4-BE49-F238E27FC236}">
                <a16:creationId xmlns:a16="http://schemas.microsoft.com/office/drawing/2014/main" id="{3791325A-AD8D-43F2-8913-245C02796C59}"/>
              </a:ext>
            </a:extLst>
          </p:cNvPr>
          <p:cNvSpPr/>
          <p:nvPr/>
        </p:nvSpPr>
        <p:spPr>
          <a:xfrm>
            <a:off x="9736183" y="3061803"/>
            <a:ext cx="280278" cy="974383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3879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377205-009D-40B4-83AF-4192FBAAB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Oś Priorytetowa VI Rynek pracy – Działanie 6.6, 6.7, 6.8 (EFS) (CT8)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F89EE22-1978-4C08-B7BF-E4E06C047545}"/>
              </a:ext>
            </a:extLst>
          </p:cNvPr>
          <p:cNvSpPr txBox="1"/>
          <p:nvPr/>
        </p:nvSpPr>
        <p:spPr>
          <a:xfrm>
            <a:off x="10039493" y="2591840"/>
            <a:ext cx="1877060" cy="5729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Wysoki, stale rosnący współczynnik </a:t>
            </a:r>
            <a:r>
              <a:rPr lang="pl-PL" sz="1000" dirty="0" err="1">
                <a:solidFill>
                  <a:schemeClr val="tx1"/>
                </a:solidFill>
              </a:rPr>
              <a:t>użłobkowienia</a:t>
            </a:r>
            <a:r>
              <a:rPr lang="pl-PL" sz="1000" dirty="0">
                <a:solidFill>
                  <a:schemeClr val="tx1"/>
                </a:solidFill>
              </a:rPr>
              <a:t> w regionie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696EB455-1D4E-400D-B229-983A433AB896}"/>
              </a:ext>
            </a:extLst>
          </p:cNvPr>
          <p:cNvSpPr txBox="1"/>
          <p:nvPr/>
        </p:nvSpPr>
        <p:spPr>
          <a:xfrm>
            <a:off x="4417350" y="2635008"/>
            <a:ext cx="1548000" cy="762151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 Liczba osób opiekujących się dziećmi w wieku do lat 3 objętych wsparciem w programie 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0FE5D51-E4B1-4A17-979A-EA353CB5CD22}"/>
              </a:ext>
            </a:extLst>
          </p:cNvPr>
          <p:cNvSpPr txBox="1"/>
          <p:nvPr/>
        </p:nvSpPr>
        <p:spPr>
          <a:xfrm>
            <a:off x="4412669" y="3692317"/>
            <a:ext cx="1559567" cy="5729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utworzonych miejsc opieki nad dziećmi w wieku do lat 3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DF338C4-6A04-4C61-BEB7-005E3FCD5FEA}"/>
              </a:ext>
            </a:extLst>
          </p:cNvPr>
          <p:cNvSpPr txBox="1"/>
          <p:nvPr/>
        </p:nvSpPr>
        <p:spPr>
          <a:xfrm>
            <a:off x="6226652" y="3360842"/>
            <a:ext cx="1656000" cy="67962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osób pozostających bez pracy, które znalazły pracę lub poszukują pracy po opuszczeniu programu</a:t>
            </a:r>
            <a:endParaRPr lang="pl-PL" sz="1000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295B42E0-9817-48AD-A702-89F39E55ED1A}"/>
              </a:ext>
            </a:extLst>
          </p:cNvPr>
          <p:cNvSpPr txBox="1"/>
          <p:nvPr/>
        </p:nvSpPr>
        <p:spPr>
          <a:xfrm>
            <a:off x="6226652" y="2098043"/>
            <a:ext cx="1656000" cy="102025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osób, które powróciły na rynek pracy po przerwie związanej z urodzeniem / wychowaniem dziecka lub utrzymały zatrudnienie po opuszczeniu Programu</a:t>
            </a:r>
            <a:endParaRPr lang="pl-PL" sz="1000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90698A52-DED0-41B1-931A-0A640A746F44}"/>
              </a:ext>
            </a:extLst>
          </p:cNvPr>
          <p:cNvSpPr txBox="1"/>
          <p:nvPr/>
        </p:nvSpPr>
        <p:spPr>
          <a:xfrm>
            <a:off x="260812" y="2236167"/>
            <a:ext cx="1959483" cy="93916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Niska dostępność opieki nad dziećmi, konieczność dostosowania form opieki do potrzeb demograficznych i społecznych</a:t>
            </a:r>
            <a:endParaRPr lang="pl-PL" sz="1000" strike="sngStrike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D6413F9-2A6E-4A87-BCD9-8149D4162E00}"/>
              </a:ext>
            </a:extLst>
          </p:cNvPr>
          <p:cNvSpPr txBox="1"/>
          <p:nvPr/>
        </p:nvSpPr>
        <p:spPr>
          <a:xfrm>
            <a:off x="8164610" y="3481272"/>
            <a:ext cx="1692000" cy="99501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utworzonych miejsc opieki nad dziećmi w wieku do lat 3, które funkcjonują 2 lata po uzyskaniu dofinansowania ze środków EFS</a:t>
            </a:r>
            <a:endParaRPr lang="pl-PL" sz="1000" b="1" dirty="0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F81AF358-A64F-4325-9A0B-7BA7AA83B06A}"/>
              </a:ext>
            </a:extLst>
          </p:cNvPr>
          <p:cNvSpPr txBox="1"/>
          <p:nvPr/>
        </p:nvSpPr>
        <p:spPr>
          <a:xfrm>
            <a:off x="2493504" y="1737224"/>
            <a:ext cx="1656819" cy="939160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b="1" dirty="0"/>
              <a:t>Działanie 6.6 , PI 8iv, CT 8</a:t>
            </a:r>
          </a:p>
          <a:p>
            <a:pPr algn="ctr"/>
            <a:r>
              <a:rPr lang="pl-PL" sz="1000" dirty="0"/>
              <a:t>Programy zapewnienia i zwiększenia dostępu do opieki nad dziećmi w wieku do lat 3</a:t>
            </a:r>
            <a:endParaRPr lang="pl-PL" sz="1000" b="1" dirty="0"/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A2BB5B73-092F-4793-8610-F50DDAA5C45E}"/>
              </a:ext>
            </a:extLst>
          </p:cNvPr>
          <p:cNvSpPr txBox="1"/>
          <p:nvPr/>
        </p:nvSpPr>
        <p:spPr>
          <a:xfrm>
            <a:off x="2493504" y="2891195"/>
            <a:ext cx="1656819" cy="1314642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b="1" dirty="0"/>
              <a:t>Działanie 6.7 , PI 8iv, CT 8</a:t>
            </a:r>
          </a:p>
          <a:p>
            <a:pPr algn="ctr"/>
            <a:r>
              <a:rPr lang="pl-PL" sz="1000" dirty="0"/>
              <a:t>Programy zapewnienia i zwiększenia dostępu do opieki nad dziećmi w wieku do lat 3 w ramach Kontraktów Samorządowych</a:t>
            </a:r>
            <a:endParaRPr lang="pl-PL" sz="1000" b="1" dirty="0"/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56C32361-7088-4117-AB6F-0A0402CDBC9C}"/>
              </a:ext>
            </a:extLst>
          </p:cNvPr>
          <p:cNvSpPr txBox="1"/>
          <p:nvPr/>
        </p:nvSpPr>
        <p:spPr>
          <a:xfrm>
            <a:off x="2494323" y="4420648"/>
            <a:ext cx="1656000" cy="1931805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b="1" dirty="0"/>
              <a:t>Działanie 6.8 , PI 8vi, CT 8</a:t>
            </a:r>
          </a:p>
          <a:p>
            <a:pPr algn="ctr"/>
            <a:r>
              <a:rPr lang="pl-PL" sz="1000" dirty="0"/>
              <a:t>Wdrożenie kompleksowych programów zdrowotnych dotyczących chorób negatywnie wpływających na rynek pracy, ułatwiających powroty do pracy, umożliwiające wydłużenie aktywności zawodowej oraz zwiększenie zgłaszalności na badania profilaktyczne</a:t>
            </a:r>
            <a:endParaRPr lang="pl-PL" sz="1000" b="1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37B41E79-F5E9-4987-8CD3-E1173B6F6DAB}"/>
              </a:ext>
            </a:extLst>
          </p:cNvPr>
          <p:cNvSpPr txBox="1"/>
          <p:nvPr/>
        </p:nvSpPr>
        <p:spPr>
          <a:xfrm>
            <a:off x="4412669" y="4560403"/>
            <a:ext cx="1552681" cy="628625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 objętych programem zdrowotnym dzięki EFS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747AFDA6-BB87-43F3-948E-DC635976D276}"/>
              </a:ext>
            </a:extLst>
          </p:cNvPr>
          <p:cNvSpPr txBox="1"/>
          <p:nvPr/>
        </p:nvSpPr>
        <p:spPr>
          <a:xfrm>
            <a:off x="6226652" y="4283003"/>
            <a:ext cx="1656000" cy="68097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osób, które po opuszczeniu programu podjęły pracę lub</a:t>
            </a:r>
          </a:p>
          <a:p>
            <a:pPr algn="ctr"/>
            <a:r>
              <a:rPr lang="pl-PL" sz="1000" dirty="0"/>
              <a:t>kontynuowały zatrudnienie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D7D047CA-E2AB-410E-9BBE-1F65990810A7}"/>
              </a:ext>
            </a:extLst>
          </p:cNvPr>
          <p:cNvSpPr txBox="1"/>
          <p:nvPr/>
        </p:nvSpPr>
        <p:spPr>
          <a:xfrm>
            <a:off x="6226652" y="5203598"/>
            <a:ext cx="1656000" cy="55999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osób, które dzięki interwencji EFS zgłosiły się na badanie profilaktyczne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4D4A0E32-420D-414A-AAD7-BD25B8DFCE27}"/>
              </a:ext>
            </a:extLst>
          </p:cNvPr>
          <p:cNvSpPr txBox="1"/>
          <p:nvPr/>
        </p:nvSpPr>
        <p:spPr>
          <a:xfrm>
            <a:off x="260812" y="3409625"/>
            <a:ext cx="1959483" cy="5139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Wzrost zachorowalności na choroby układu krążenia i nowotwory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88C4C199-BC4C-4C41-B28F-283AB8C01795}"/>
              </a:ext>
            </a:extLst>
          </p:cNvPr>
          <p:cNvSpPr txBox="1"/>
          <p:nvPr/>
        </p:nvSpPr>
        <p:spPr>
          <a:xfrm>
            <a:off x="260812" y="4157854"/>
            <a:ext cx="1959483" cy="41858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Postępujący proces starzenia się mieszkańców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9C8C40DF-4662-4EE5-A173-1180E810BDC3}"/>
              </a:ext>
            </a:extLst>
          </p:cNvPr>
          <p:cNvSpPr txBox="1"/>
          <p:nvPr/>
        </p:nvSpPr>
        <p:spPr>
          <a:xfrm>
            <a:off x="260812" y="4810735"/>
            <a:ext cx="1959483" cy="78572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Przerywanie aktywności zawodowej z powodów zdrowotnych, potrzeba wydłużenie aktywności zawodowej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C198AE5C-6ED2-4988-A4D2-696E7D513807}"/>
              </a:ext>
            </a:extLst>
          </p:cNvPr>
          <p:cNvSpPr txBox="1"/>
          <p:nvPr/>
        </p:nvSpPr>
        <p:spPr>
          <a:xfrm>
            <a:off x="10039493" y="3379579"/>
            <a:ext cx="1877060" cy="42208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Wysoki, stale rosnący odsetek biernych zawodowo kobiet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ACD23BFC-EEC5-423F-AEC2-0E1E4C7F4E2F}"/>
              </a:ext>
            </a:extLst>
          </p:cNvPr>
          <p:cNvSpPr txBox="1"/>
          <p:nvPr/>
        </p:nvSpPr>
        <p:spPr>
          <a:xfrm>
            <a:off x="10039492" y="4016479"/>
            <a:ext cx="1877059" cy="680975"/>
          </a:xfrm>
          <a:prstGeom prst="rect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prstClr val="black"/>
                </a:solidFill>
              </a:rPr>
              <a:t>Problemy demograficzne: depopulacja, starzenie się społeczeństwa, spadek urodzeń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AE57CB94-F0D5-44E4-B3B1-5BBCDAEBFF8D}"/>
              </a:ext>
            </a:extLst>
          </p:cNvPr>
          <p:cNvSpPr txBox="1"/>
          <p:nvPr/>
        </p:nvSpPr>
        <p:spPr>
          <a:xfrm>
            <a:off x="10039492" y="4909032"/>
            <a:ext cx="1877059" cy="559992"/>
          </a:xfrm>
          <a:prstGeom prst="rect">
            <a:avLst/>
          </a:prstGeom>
          <a:ln w="1905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prstClr val="black"/>
                </a:solidFill>
              </a:rPr>
              <a:t>Uciążliwe procedury i skomplikowane zasady rozliczania projektów</a:t>
            </a:r>
          </a:p>
        </p:txBody>
      </p:sp>
      <p:sp>
        <p:nvSpPr>
          <p:cNvPr id="22" name="Nawias klamrowy zamykający 21">
            <a:extLst>
              <a:ext uri="{FF2B5EF4-FFF2-40B4-BE49-F238E27FC236}">
                <a16:creationId xmlns:a16="http://schemas.microsoft.com/office/drawing/2014/main" id="{8C4D326E-947F-4CB1-9F45-B37C35305256}"/>
              </a:ext>
            </a:extLst>
          </p:cNvPr>
          <p:cNvSpPr/>
          <p:nvPr/>
        </p:nvSpPr>
        <p:spPr>
          <a:xfrm>
            <a:off x="2133042" y="2098043"/>
            <a:ext cx="290707" cy="3665547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Nawias klamrowy zamykający 22">
            <a:extLst>
              <a:ext uri="{FF2B5EF4-FFF2-40B4-BE49-F238E27FC236}">
                <a16:creationId xmlns:a16="http://schemas.microsoft.com/office/drawing/2014/main" id="{20BFD5C5-6BB5-40DE-96A5-60DC71B1418D}"/>
              </a:ext>
            </a:extLst>
          </p:cNvPr>
          <p:cNvSpPr/>
          <p:nvPr/>
        </p:nvSpPr>
        <p:spPr>
          <a:xfrm>
            <a:off x="4092525" y="1565016"/>
            <a:ext cx="240680" cy="4902926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Nawias klamrowy zamykający 23">
            <a:extLst>
              <a:ext uri="{FF2B5EF4-FFF2-40B4-BE49-F238E27FC236}">
                <a16:creationId xmlns:a16="http://schemas.microsoft.com/office/drawing/2014/main" id="{174DACF7-E81C-45B3-B855-25A514D05CDC}"/>
              </a:ext>
            </a:extLst>
          </p:cNvPr>
          <p:cNvSpPr/>
          <p:nvPr/>
        </p:nvSpPr>
        <p:spPr>
          <a:xfrm>
            <a:off x="5931407" y="2481943"/>
            <a:ext cx="270560" cy="2873828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Nawias klamrowy zamykający 24">
            <a:extLst>
              <a:ext uri="{FF2B5EF4-FFF2-40B4-BE49-F238E27FC236}">
                <a16:creationId xmlns:a16="http://schemas.microsoft.com/office/drawing/2014/main" id="{3DA43807-6BDF-4606-9ABB-8773122C46E8}"/>
              </a:ext>
            </a:extLst>
          </p:cNvPr>
          <p:cNvSpPr/>
          <p:nvPr/>
        </p:nvSpPr>
        <p:spPr>
          <a:xfrm>
            <a:off x="7832169" y="2000887"/>
            <a:ext cx="270560" cy="3868690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Nawias klamrowy zamykający 25">
            <a:extLst>
              <a:ext uri="{FF2B5EF4-FFF2-40B4-BE49-F238E27FC236}">
                <a16:creationId xmlns:a16="http://schemas.microsoft.com/office/drawing/2014/main" id="{E0D66BEF-64BA-46CF-A04B-44B77356A208}"/>
              </a:ext>
            </a:extLst>
          </p:cNvPr>
          <p:cNvSpPr/>
          <p:nvPr/>
        </p:nvSpPr>
        <p:spPr>
          <a:xfrm>
            <a:off x="9806355" y="3360842"/>
            <a:ext cx="270560" cy="1336612"/>
          </a:xfrm>
          <a:prstGeom prst="rightBrac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905292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1087</Words>
  <Application>Microsoft Office PowerPoint</Application>
  <PresentationFormat>Panoramiczny</PresentationFormat>
  <Paragraphs>86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Motyw pakietu Office</vt:lpstr>
      <vt:lpstr>Oś Priorytetowa VI Rynek pracy – Działanie 6.5 (EFS) (CT8)</vt:lpstr>
      <vt:lpstr>Oś Priorytetowa VI Rynek pracy – Działanie 6.4 (EFS) (CT8)</vt:lpstr>
      <vt:lpstr>Oś Priorytetowa VI Rynek pracy – Działanie 6.1, 6.2, 6.3  (CT8)</vt:lpstr>
      <vt:lpstr>Oś Priorytetowa VI Rynek pracy – Działanie 6.6, 6.7, 6.8 (EFS) (CT8)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Jeremi Jarocki</dc:creator>
  <cp:lastModifiedBy>Autor</cp:lastModifiedBy>
  <cp:revision>12</cp:revision>
  <dcterms:created xsi:type="dcterms:W3CDTF">2019-04-04T12:50:42Z</dcterms:created>
  <dcterms:modified xsi:type="dcterms:W3CDTF">2019-05-21T11:56:58Z</dcterms:modified>
</cp:coreProperties>
</file>